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0" r:id="rId3"/>
    <p:sldId id="257" r:id="rId4"/>
    <p:sldId id="258" r:id="rId5"/>
    <p:sldId id="259" r:id="rId6"/>
    <p:sldId id="271" r:id="rId7"/>
    <p:sldId id="261" r:id="rId8"/>
    <p:sldId id="272" r:id="rId9"/>
    <p:sldId id="262" r:id="rId10"/>
    <p:sldId id="273" r:id="rId11"/>
    <p:sldId id="263" r:id="rId12"/>
    <p:sldId id="264" r:id="rId13"/>
    <p:sldId id="265" r:id="rId14"/>
    <p:sldId id="266" r:id="rId15"/>
    <p:sldId id="267" r:id="rId16"/>
    <p:sldId id="283" r:id="rId17"/>
    <p:sldId id="284" r:id="rId18"/>
    <p:sldId id="285" r:id="rId19"/>
    <p:sldId id="268" r:id="rId20"/>
    <p:sldId id="269" r:id="rId21"/>
    <p:sldId id="286" r:id="rId22"/>
    <p:sldId id="287" r:id="rId23"/>
    <p:sldId id="274" r:id="rId24"/>
    <p:sldId id="275" r:id="rId25"/>
    <p:sldId id="276" r:id="rId26"/>
    <p:sldId id="277" r:id="rId27"/>
    <p:sldId id="278" r:id="rId28"/>
    <p:sldId id="280" r:id="rId29"/>
    <p:sldId id="281" r:id="rId30"/>
    <p:sldId id="282" r:id="rId31"/>
    <p:sldId id="288" r:id="rId32"/>
    <p:sldId id="289" r:id="rId33"/>
    <p:sldId id="290" r:id="rId34"/>
    <p:sldId id="291" r:id="rId35"/>
    <p:sldId id="292" r:id="rId36"/>
    <p:sldId id="293" r:id="rId37"/>
    <p:sldId id="294" r:id="rId38"/>
    <p:sldId id="295" r:id="rId39"/>
    <p:sldId id="296" r:id="rId40"/>
    <p:sldId id="297" r:id="rId41"/>
    <p:sldId id="298" r:id="rId42"/>
    <p:sldId id="307" r:id="rId43"/>
    <p:sldId id="30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B076A07-9E69-4DE2-B8A1-A2EECA00297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076A07-9E69-4DE2-B8A1-A2EECA0029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076A07-9E69-4DE2-B8A1-A2EECA0029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076A07-9E69-4DE2-B8A1-A2EECA0029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076A07-9E69-4DE2-B8A1-A2EECA00297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076A07-9E69-4DE2-B8A1-A2EECA0029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B076A07-9E69-4DE2-B8A1-A2EECA0029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076A07-9E69-4DE2-B8A1-A2EECA0029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B076A07-9E69-4DE2-B8A1-A2EECA00297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076A07-9E69-4DE2-B8A1-A2EECA0029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82D4AE1-57DE-4C86-AAD2-84F847175EDE}" type="datetimeFigureOut">
              <a:rPr lang="en-US" smtClean="0"/>
              <a:pPr/>
              <a:t>4/2/2020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076A07-9E69-4DE2-B8A1-A2EECA00297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82D4AE1-57DE-4C86-AAD2-84F847175EDE}" type="datetimeFigureOut">
              <a:rPr lang="en-US" smtClean="0"/>
              <a:pPr/>
              <a:t>4/2/2020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076A07-9E69-4DE2-B8A1-A2EECA00297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0"/>
            <a:ext cx="3672840" cy="2209800"/>
          </a:xfrm>
        </p:spPr>
        <p:txBody>
          <a:bodyPr/>
          <a:lstStyle/>
          <a:p>
            <a:r>
              <a:rPr lang="en-US" dirty="0" smtClean="0"/>
              <a:t>THE </a:t>
            </a:r>
            <a:br>
              <a:rPr lang="en-US" dirty="0" smtClean="0"/>
            </a:br>
            <a:r>
              <a:rPr lang="en-US" dirty="0" smtClean="0"/>
              <a:t>FRENCH REVOLUTION</a:t>
            </a:r>
            <a:endParaRPr lang="en-US" dirty="0"/>
          </a:p>
        </p:txBody>
      </p:sp>
      <p:pic>
        <p:nvPicPr>
          <p:cNvPr id="17411" name="Picture 3"/>
          <p:cNvPicPr>
            <a:picLocks noChangeAspect="1" noChangeArrowheads="1"/>
          </p:cNvPicPr>
          <p:nvPr/>
        </p:nvPicPr>
        <p:blipFill>
          <a:blip r:embed="rId2" cstate="print"/>
          <a:srcRect/>
          <a:stretch>
            <a:fillRect/>
          </a:stretch>
        </p:blipFill>
        <p:spPr bwMode="auto">
          <a:xfrm>
            <a:off x="4953000" y="609600"/>
            <a:ext cx="3886200" cy="576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1708" t="16573" r="9455" b="14628"/>
          <a:stretch>
            <a:fillRect/>
          </a:stretch>
        </p:blipFill>
        <p:spPr bwMode="auto">
          <a:xfrm>
            <a:off x="1066800" y="1066800"/>
            <a:ext cx="79248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Economic Causes of French Revolution</a:t>
            </a:r>
            <a:endParaRPr lang="en-US" sz="4400" dirty="0"/>
          </a:p>
        </p:txBody>
      </p:sp>
      <p:sp>
        <p:nvSpPr>
          <p:cNvPr id="3" name="Content Placeholder 2"/>
          <p:cNvSpPr>
            <a:spLocks noGrp="1"/>
          </p:cNvSpPr>
          <p:nvPr>
            <p:ph idx="1"/>
          </p:nvPr>
        </p:nvSpPr>
        <p:spPr>
          <a:xfrm>
            <a:off x="1143000" y="1600200"/>
            <a:ext cx="7790688" cy="5029200"/>
          </a:xfrm>
        </p:spPr>
        <p:txBody>
          <a:bodyPr>
            <a:normAutofit fontScale="85000" lnSpcReduction="20000"/>
          </a:bodyPr>
          <a:lstStyle/>
          <a:p>
            <a:r>
              <a:rPr lang="en-US" dirty="0" smtClean="0"/>
              <a:t>The population of France rose from about 23 million in 1715 to 28 million in 1789. This led to a rapid increase in demand for food grains. </a:t>
            </a:r>
          </a:p>
          <a:p>
            <a:r>
              <a:rPr lang="en-US" dirty="0" smtClean="0"/>
              <a:t>The production of grains could not keep pace with demand. So, the price of bread, the staple diet of the majority rose rapidly.</a:t>
            </a:r>
          </a:p>
          <a:p>
            <a:r>
              <a:rPr lang="en-US" dirty="0" smtClean="0"/>
              <a:t>Most workers were employed as laborers in workshops whose owners fixed their wages. But the wages didn’t keep pace with the rise in prices.</a:t>
            </a:r>
          </a:p>
          <a:p>
            <a:r>
              <a:rPr lang="en-US" dirty="0" smtClean="0"/>
              <a:t>So the gap between the poor and the rich widened. Things became worse whenever a drought or hail occurred which reduced the harvest. </a:t>
            </a:r>
          </a:p>
          <a:p>
            <a:r>
              <a:rPr lang="en-US" dirty="0" smtClean="0"/>
              <a:t>This led to subsistence crisis.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the Middle Class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18</a:t>
            </a:r>
            <a:r>
              <a:rPr lang="en-US" baseline="30000" dirty="0" smtClean="0"/>
              <a:t>th</a:t>
            </a:r>
            <a:r>
              <a:rPr lang="en-US" dirty="0" smtClean="0"/>
              <a:t> century witnessed the emergence of social groups termed as the middle class, who earned their wealth through an expanding overseas trade and from the manufacture of goods.</a:t>
            </a:r>
          </a:p>
          <a:p>
            <a:r>
              <a:rPr lang="en-US" dirty="0" smtClean="0"/>
              <a:t>The third estate also included professions such as lawyers and administrative officials.</a:t>
            </a:r>
          </a:p>
          <a:p>
            <a:r>
              <a:rPr lang="en-US" dirty="0" smtClean="0"/>
              <a:t>They were educated and believed that no group in society should be privileged by birth. Rather, a person’s social position must depend on his merit.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Philosophers</a:t>
            </a:r>
            <a:endParaRPr lang="en-US" dirty="0"/>
          </a:p>
        </p:txBody>
      </p:sp>
      <p:sp>
        <p:nvSpPr>
          <p:cNvPr id="3" name="Content Placeholder 2"/>
          <p:cNvSpPr>
            <a:spLocks noGrp="1"/>
          </p:cNvSpPr>
          <p:nvPr>
            <p:ph idx="1"/>
          </p:nvPr>
        </p:nvSpPr>
        <p:spPr/>
        <p:txBody>
          <a:bodyPr>
            <a:normAutofit lnSpcReduction="10000"/>
          </a:bodyPr>
          <a:lstStyle/>
          <a:p>
            <a:r>
              <a:rPr lang="en-US" dirty="0" smtClean="0"/>
              <a:t>John Locke: In his </a:t>
            </a:r>
            <a:r>
              <a:rPr lang="en-US" u="sng" dirty="0" smtClean="0"/>
              <a:t>Two Treatises of the Government</a:t>
            </a:r>
            <a:r>
              <a:rPr lang="en-US" dirty="0" smtClean="0"/>
              <a:t>, Locke sought to refute the doctrine of the divine and the absolute right of the monarch.</a:t>
            </a:r>
          </a:p>
          <a:p>
            <a:r>
              <a:rPr lang="en-US" dirty="0" smtClean="0"/>
              <a:t>Jean Jacques Rousseau: In </a:t>
            </a:r>
            <a:r>
              <a:rPr lang="en-US" u="sng" dirty="0" smtClean="0"/>
              <a:t>The Social Contract,</a:t>
            </a:r>
            <a:r>
              <a:rPr lang="en-US" dirty="0" smtClean="0"/>
              <a:t>  Rousseau proposed a form of government based on a social contract between the people and their representatives. He also put forward the principle of one person one vote.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52400"/>
            <a:ext cx="7498080" cy="6477000"/>
          </a:xfrm>
        </p:spPr>
        <p:txBody>
          <a:bodyPr>
            <a:noAutofit/>
          </a:bodyPr>
          <a:lstStyle/>
          <a:p>
            <a:r>
              <a:rPr lang="en-US" dirty="0" smtClean="0"/>
              <a:t>Montesquieu:  In </a:t>
            </a:r>
            <a:r>
              <a:rPr lang="en-US" u="sng" dirty="0" smtClean="0"/>
              <a:t>The Spirit of the Laws, </a:t>
            </a:r>
            <a:r>
              <a:rPr lang="en-US" dirty="0" smtClean="0"/>
              <a:t>Montesquieu proposed a division power within the government between the executive, the legislature and the judiciary. This model of government was put into force in the USA, after the thirteen American colonies declared their independence from Britain.</a:t>
            </a:r>
          </a:p>
          <a:p>
            <a:r>
              <a:rPr lang="en-US" dirty="0" smtClean="0"/>
              <a:t>Their ideas were discussed in salons and coffee-houses and spread among people through books and newspapers. They were often read aloud in groups for the benefit of the illiterate.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Estates General</a:t>
            </a:r>
            <a:endParaRPr lang="en-US" dirty="0"/>
          </a:p>
        </p:txBody>
      </p:sp>
      <p:sp>
        <p:nvSpPr>
          <p:cNvPr id="3" name="Content Placeholder 2"/>
          <p:cNvSpPr>
            <a:spLocks noGrp="1"/>
          </p:cNvSpPr>
          <p:nvPr>
            <p:ph idx="1"/>
          </p:nvPr>
        </p:nvSpPr>
        <p:spPr>
          <a:xfrm>
            <a:off x="1435608" y="1447800"/>
            <a:ext cx="7498080" cy="4724400"/>
          </a:xfrm>
        </p:spPr>
        <p:txBody>
          <a:bodyPr>
            <a:normAutofit fontScale="92500" lnSpcReduction="20000"/>
          </a:bodyPr>
          <a:lstStyle/>
          <a:p>
            <a:r>
              <a:rPr lang="en-US" sz="3500" dirty="0" smtClean="0"/>
              <a:t>In France of the Old Regime, the monarch did not have the power to impose taxes according to his will alone.</a:t>
            </a:r>
          </a:p>
          <a:p>
            <a:r>
              <a:rPr lang="en-US" sz="3500" dirty="0" smtClean="0"/>
              <a:t>Rather he had to call a meeting of the Estates General, which would then pass his proposals for new taxes.</a:t>
            </a:r>
          </a:p>
          <a:p>
            <a:r>
              <a:rPr lang="en-US" sz="3500" dirty="0" smtClean="0"/>
              <a:t>The Estates General was a political body to which the three estates sent their representatives. However, the monarch alone could decide when to call a meeting of this body.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algn="ctr"/>
            <a:r>
              <a:rPr lang="en-US" dirty="0" smtClean="0"/>
              <a:t>Assembly of Estates General, 1789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5</a:t>
            </a:r>
            <a:r>
              <a:rPr lang="en-US" baseline="30000" dirty="0" smtClean="0"/>
              <a:t>th</a:t>
            </a:r>
            <a:r>
              <a:rPr lang="en-US" dirty="0" smtClean="0"/>
              <a:t> May 1789, Louis XVI called together an assembly of the Estates General to pass proposals for new taxes. </a:t>
            </a:r>
          </a:p>
          <a:p>
            <a:r>
              <a:rPr lang="en-US" dirty="0" smtClean="0"/>
              <a:t>The Clergy and Nobility sent 300 representatives each , who were seated in rows facing each other. </a:t>
            </a:r>
          </a:p>
          <a:p>
            <a:r>
              <a:rPr lang="en-US" dirty="0" smtClean="0"/>
              <a:t>The 600 representatives of the Third estates had to stand at the back. It was represented by its more prosperous and educated members. Peasants, artisans and women were denied entry.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858" t="3045" r="17059" b="55852"/>
          <a:stretch>
            <a:fillRect/>
          </a:stretch>
        </p:blipFill>
        <p:spPr bwMode="auto">
          <a:xfrm>
            <a:off x="1285240" y="3581400"/>
            <a:ext cx="7630160" cy="2819400"/>
          </a:xfrm>
          <a:prstGeom prst="rect">
            <a:avLst/>
          </a:prstGeom>
          <a:noFill/>
          <a:ln w="38100">
            <a:solidFill>
              <a:schemeClr val="tx1"/>
            </a:solidFill>
            <a:miter lim="800000"/>
            <a:headEnd/>
            <a:tailEnd/>
          </a:ln>
        </p:spPr>
      </p:pic>
      <p:sp>
        <p:nvSpPr>
          <p:cNvPr id="8" name="Content Placeholder 7"/>
          <p:cNvSpPr>
            <a:spLocks noGrp="1"/>
          </p:cNvSpPr>
          <p:nvPr>
            <p:ph idx="1"/>
          </p:nvPr>
        </p:nvSpPr>
        <p:spPr>
          <a:xfrm>
            <a:off x="1435608" y="304800"/>
            <a:ext cx="7498080" cy="5943600"/>
          </a:xfrm>
        </p:spPr>
        <p:txBody>
          <a:bodyPr/>
          <a:lstStyle/>
          <a:p>
            <a:r>
              <a:rPr lang="en-US" dirty="0" smtClean="0"/>
              <a:t>Voting in the Estates General in the past had been conducted according to the principle that each estate had one vote.</a:t>
            </a:r>
          </a:p>
          <a:p>
            <a:r>
              <a:rPr lang="en-US" dirty="0" smtClean="0"/>
              <a:t>This time as well, Louis XVI was determined to continue with the same practice.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457200"/>
            <a:ext cx="7498080" cy="5715000"/>
          </a:xfrm>
        </p:spPr>
        <p:txBody>
          <a:bodyPr/>
          <a:lstStyle/>
          <a:p>
            <a:r>
              <a:rPr lang="en-US" dirty="0" smtClean="0"/>
              <a:t>But the members of the Third Estate demanded that voting now be conducted by the assembly as a whole, where each member had one vote.</a:t>
            </a:r>
          </a:p>
          <a:p>
            <a:r>
              <a:rPr lang="en-US" dirty="0" smtClean="0"/>
              <a:t>This idea was put forward by Rousseau in his </a:t>
            </a:r>
            <a:r>
              <a:rPr lang="en-US" u="sng" dirty="0" smtClean="0"/>
              <a:t>The Social Contract</a:t>
            </a:r>
            <a:r>
              <a:rPr lang="en-US" dirty="0" smtClean="0"/>
              <a:t>.</a:t>
            </a:r>
          </a:p>
        </p:txBody>
      </p:sp>
      <p:pic>
        <p:nvPicPr>
          <p:cNvPr id="5" name="Picture 4"/>
          <p:cNvPicPr/>
          <p:nvPr/>
        </p:nvPicPr>
        <p:blipFill>
          <a:blip r:embed="rId2" cstate="print"/>
          <a:srcRect/>
          <a:stretch>
            <a:fillRect/>
          </a:stretch>
        </p:blipFill>
        <p:spPr bwMode="auto">
          <a:xfrm>
            <a:off x="1447800" y="3552825"/>
            <a:ext cx="7543800" cy="30765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Assembly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representatives of the third estate viewed themselves as spokesmen for the entire French nation.</a:t>
            </a:r>
          </a:p>
          <a:p>
            <a:r>
              <a:rPr lang="en-US" dirty="0" smtClean="0"/>
              <a:t>On 20</a:t>
            </a:r>
            <a:r>
              <a:rPr lang="en-US" baseline="30000" dirty="0" smtClean="0"/>
              <a:t>th</a:t>
            </a:r>
            <a:r>
              <a:rPr lang="en-US" dirty="0" smtClean="0"/>
              <a:t> June 1789, they assembled in the hall of an indoor tennis court in the grounds of Versailles.</a:t>
            </a:r>
          </a:p>
          <a:p>
            <a:r>
              <a:rPr lang="en-US" dirty="0" smtClean="0"/>
              <a:t>They declared themselves as the National Assembly and swore not to disperse until they drafted a constitution for France that limited the powers of the monarch.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Revolution?</a:t>
            </a:r>
            <a:endParaRPr lang="en-US" dirty="0"/>
          </a:p>
        </p:txBody>
      </p:sp>
      <p:sp>
        <p:nvSpPr>
          <p:cNvPr id="3" name="Content Placeholder 2"/>
          <p:cNvSpPr>
            <a:spLocks noGrp="1"/>
          </p:cNvSpPr>
          <p:nvPr>
            <p:ph idx="1"/>
          </p:nvPr>
        </p:nvSpPr>
        <p:spPr/>
        <p:txBody>
          <a:bodyPr/>
          <a:lstStyle/>
          <a:p>
            <a:r>
              <a:rPr lang="en-US" dirty="0" smtClean="0"/>
              <a:t>A revolution is basically an action taken by a large group of people to try to change the government, or form of government, of a country; especially by a violent action.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r>
              <a:rPr lang="en-US" dirty="0" smtClean="0"/>
              <a:t>The National Assembly was lead by Mirabeau and </a:t>
            </a:r>
            <a:r>
              <a:rPr lang="en-US" dirty="0" err="1" smtClean="0"/>
              <a:t>Abbé</a:t>
            </a:r>
            <a:r>
              <a:rPr lang="en-US" dirty="0" smtClean="0"/>
              <a:t> Sieyes. </a:t>
            </a:r>
          </a:p>
          <a:p>
            <a:r>
              <a:rPr lang="en-US" dirty="0" smtClean="0"/>
              <a:t>Mirabeau was born in a noble family but was convinced with the need to do away with a society of feudal privilege. He brought put a journal and delivered powerful speeches to the crowd assembled at Versailles.</a:t>
            </a:r>
          </a:p>
          <a:p>
            <a:r>
              <a:rPr lang="en-US" dirty="0" err="1" smtClean="0"/>
              <a:t>Abbé</a:t>
            </a:r>
            <a:r>
              <a:rPr lang="en-US" dirty="0" smtClean="0"/>
              <a:t> Sieyes was originally a priest. He wrote an influential pamphlet called ‘What is the Third Estate’?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Fall of the Bastille</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this political turmoil, France experienced a severe winter leading to a bad harvest. </a:t>
            </a:r>
          </a:p>
          <a:p>
            <a:r>
              <a:rPr lang="en-US" dirty="0" smtClean="0"/>
              <a:t>This increased the price of bread.</a:t>
            </a:r>
          </a:p>
          <a:p>
            <a:r>
              <a:rPr lang="en-US" dirty="0" smtClean="0"/>
              <a:t>Angry women stormed into shops after waiting for long hours in queues.</a:t>
            </a:r>
          </a:p>
          <a:p>
            <a:r>
              <a:rPr lang="en-US" dirty="0" smtClean="0"/>
              <a:t>At the same time, the King ordered the troops to move into the city.</a:t>
            </a:r>
          </a:p>
          <a:p>
            <a:r>
              <a:rPr lang="en-US" dirty="0" smtClean="0"/>
              <a:t>On 14</a:t>
            </a:r>
            <a:r>
              <a:rPr lang="en-US" baseline="30000" dirty="0" smtClean="0"/>
              <a:t>th</a:t>
            </a:r>
            <a:r>
              <a:rPr lang="en-US" dirty="0" smtClean="0"/>
              <a:t> July 1789, the crowd stormed and destroyed the Bastille.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Revolt by the peasants</a:t>
            </a:r>
            <a:endParaRPr lang="en-US" dirty="0"/>
          </a:p>
        </p:txBody>
      </p:sp>
      <p:sp>
        <p:nvSpPr>
          <p:cNvPr id="3" name="Content Placeholder 2"/>
          <p:cNvSpPr>
            <a:spLocks noGrp="1"/>
          </p:cNvSpPr>
          <p:nvPr>
            <p:ph idx="1"/>
          </p:nvPr>
        </p:nvSpPr>
        <p:spPr/>
        <p:txBody>
          <a:bodyPr>
            <a:normAutofit fontScale="92500"/>
          </a:bodyPr>
          <a:lstStyle/>
          <a:p>
            <a:r>
              <a:rPr lang="en-US" dirty="0" smtClean="0"/>
              <a:t>In the countryside, rumors spread from village to village that their ripe crops would be destroyed by bands of brigands, who had been hired by the lords of the manor.</a:t>
            </a:r>
          </a:p>
          <a:p>
            <a:r>
              <a:rPr lang="en-US" dirty="0" smtClean="0"/>
              <a:t>Peasants in several districts seized hoes and attacked the residences of their manors. </a:t>
            </a:r>
          </a:p>
          <a:p>
            <a:r>
              <a:rPr lang="en-US" dirty="0" smtClean="0"/>
              <a:t>They looted hoarded grain and burnt down documents containing records of manorial dues.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rmAutofit/>
          </a:bodyPr>
          <a:lstStyle/>
          <a:p>
            <a:pPr algn="ctr"/>
            <a:r>
              <a:rPr lang="en-US" dirty="0" smtClean="0"/>
              <a:t>Constitutional Monarchy of 1791</a:t>
            </a:r>
            <a:endParaRPr lang="en-US" dirty="0"/>
          </a:p>
        </p:txBody>
      </p:sp>
      <p:sp>
        <p:nvSpPr>
          <p:cNvPr id="3" name="Content Placeholder 2"/>
          <p:cNvSpPr>
            <a:spLocks noGrp="1"/>
          </p:cNvSpPr>
          <p:nvPr>
            <p:ph idx="1"/>
          </p:nvPr>
        </p:nvSpPr>
        <p:spPr/>
        <p:txBody>
          <a:bodyPr/>
          <a:lstStyle/>
          <a:p>
            <a:r>
              <a:rPr lang="en-US" dirty="0" smtClean="0"/>
              <a:t>The National Assembly completed the draft of the constitution in 1791. </a:t>
            </a:r>
          </a:p>
          <a:p>
            <a:r>
              <a:rPr lang="en-US" dirty="0" smtClean="0"/>
              <a:t>Its main objective was to limit the powers of the monarch.</a:t>
            </a:r>
          </a:p>
          <a:p>
            <a:r>
              <a:rPr lang="en-US" dirty="0" smtClean="0"/>
              <a:t>These powers instead of being concentrated in the hands of one person, were now separated and assigned to the different institutions- the executive, the legislature and the judiciary.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866889" cy="5867400"/>
          </a:xfrm>
        </p:spPr>
        <p:txBody>
          <a:bodyPr/>
          <a:lstStyle/>
          <a:p>
            <a:r>
              <a:rPr lang="en-US" dirty="0" smtClean="0"/>
              <a:t>The Constitution of 1791 vested the power to make laws in the National Assembly. </a:t>
            </a:r>
          </a:p>
          <a:p>
            <a:r>
              <a:rPr lang="en-US" dirty="0" smtClean="0"/>
              <a:t>The Constitution began with a Declaration of Rights of Man and Citizen. Rights such as the right to life, freedom of speech, freedom of opinion, equality before law, were established as ‘natural and inalienable rights’, i.e., they belonged to each human being by birth and could not be taken away. It was the duty of the state to protect each citizen’s natural rights.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Voting Rights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everyone had the right to vote. </a:t>
            </a:r>
          </a:p>
          <a:p>
            <a:r>
              <a:rPr lang="en-US" dirty="0" smtClean="0"/>
              <a:t>Only men above 25 years of age who paid taxes equal to at least three days of a laborer's wage were given the status of active citizens, i.e., they were entitled to vote.</a:t>
            </a:r>
          </a:p>
          <a:p>
            <a:r>
              <a:rPr lang="en-US" dirty="0" smtClean="0"/>
              <a:t>The remaining men and all women were classed as passive citizens. </a:t>
            </a:r>
          </a:p>
          <a:p>
            <a:r>
              <a:rPr lang="en-US" dirty="0" smtClean="0"/>
              <a:t>To qualify as an elector and then as a member of the Assembly, a man had to belong to the highest bracket of taxpayers.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Symbols</a:t>
            </a:r>
            <a:endParaRPr lang="en-US" dirty="0"/>
          </a:p>
        </p:txBody>
      </p:sp>
      <p:sp>
        <p:nvSpPr>
          <p:cNvPr id="3" name="Content Placeholder 2"/>
          <p:cNvSpPr>
            <a:spLocks noGrp="1"/>
          </p:cNvSpPr>
          <p:nvPr>
            <p:ph idx="1"/>
          </p:nvPr>
        </p:nvSpPr>
        <p:spPr>
          <a:xfrm>
            <a:off x="1435608" y="1447800"/>
            <a:ext cx="5193792" cy="4800600"/>
          </a:xfrm>
        </p:spPr>
        <p:txBody>
          <a:bodyPr/>
          <a:lstStyle/>
          <a:p>
            <a:r>
              <a:rPr lang="en-US" dirty="0" smtClean="0"/>
              <a:t>Broken Chain: Chains were </a:t>
            </a:r>
            <a:r>
              <a:rPr lang="en-US" dirty="0" smtClean="0"/>
              <a:t>used to </a:t>
            </a:r>
            <a:r>
              <a:rPr lang="en-US" dirty="0" smtClean="0"/>
              <a:t>fetter slaves. A broken chain stands for the act of becoming free.</a:t>
            </a:r>
          </a:p>
          <a:p>
            <a:r>
              <a:rPr lang="en-US" dirty="0" smtClean="0"/>
              <a:t>Bundle of rods or fasces: One rod can be easily broken. Strength lie in unity.</a:t>
            </a:r>
            <a:endParaRPr lang="en-US" dirty="0"/>
          </a:p>
        </p:txBody>
      </p:sp>
      <p:sp>
        <p:nvSpPr>
          <p:cNvPr id="1026" name="AutoShape 2"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srcRect l="4040"/>
          <a:stretch>
            <a:fillRect/>
          </a:stretch>
        </p:blipFill>
        <p:spPr bwMode="auto">
          <a:xfrm>
            <a:off x="6934200" y="1447800"/>
            <a:ext cx="1809750" cy="176212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6477000" y="3686175"/>
            <a:ext cx="2428875" cy="19526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Symbols</a:t>
            </a:r>
            <a:endParaRPr lang="en-US" dirty="0"/>
          </a:p>
        </p:txBody>
      </p:sp>
      <p:sp>
        <p:nvSpPr>
          <p:cNvPr id="3" name="Content Placeholder 2"/>
          <p:cNvSpPr>
            <a:spLocks noGrp="1"/>
          </p:cNvSpPr>
          <p:nvPr>
            <p:ph idx="1"/>
          </p:nvPr>
        </p:nvSpPr>
        <p:spPr>
          <a:xfrm>
            <a:off x="1435608" y="1447800"/>
            <a:ext cx="5193792" cy="4800600"/>
          </a:xfrm>
        </p:spPr>
        <p:txBody>
          <a:bodyPr/>
          <a:lstStyle/>
          <a:p>
            <a:r>
              <a:rPr lang="en-US" dirty="0" smtClean="0"/>
              <a:t>The eye within a triangle radiating light: The all-seeing eye stands for knowledge. The rays of the sun will drive away the clouds of ignorance.</a:t>
            </a:r>
          </a:p>
          <a:p>
            <a:r>
              <a:rPr lang="en-US" dirty="0" err="1" smtClean="0"/>
              <a:t>Sceptre</a:t>
            </a:r>
            <a:r>
              <a:rPr lang="en-US" dirty="0" smtClean="0"/>
              <a:t>: Symbol of royal power.</a:t>
            </a:r>
          </a:p>
        </p:txBody>
      </p:sp>
      <p:sp>
        <p:nvSpPr>
          <p:cNvPr id="1026" name="AutoShape 2"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18" name="Picture 2"/>
          <p:cNvPicPr>
            <a:picLocks noChangeAspect="1" noChangeArrowheads="1"/>
          </p:cNvPicPr>
          <p:nvPr/>
        </p:nvPicPr>
        <p:blipFill>
          <a:blip r:embed="rId2" cstate="print"/>
          <a:srcRect/>
          <a:stretch>
            <a:fillRect/>
          </a:stretch>
        </p:blipFill>
        <p:spPr bwMode="auto">
          <a:xfrm>
            <a:off x="6477000" y="1524000"/>
            <a:ext cx="2343150" cy="1800225"/>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rot="20322360">
            <a:off x="6248400" y="4038600"/>
            <a:ext cx="2238375" cy="18954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498080" cy="1143000"/>
          </a:xfrm>
        </p:spPr>
        <p:txBody>
          <a:bodyPr/>
          <a:lstStyle/>
          <a:p>
            <a:pPr algn="ctr"/>
            <a:r>
              <a:rPr lang="en-US" dirty="0" smtClean="0"/>
              <a:t>Political Symbols</a:t>
            </a:r>
            <a:endParaRPr lang="en-US" dirty="0"/>
          </a:p>
        </p:txBody>
      </p:sp>
      <p:sp>
        <p:nvSpPr>
          <p:cNvPr id="3" name="Content Placeholder 2"/>
          <p:cNvSpPr>
            <a:spLocks noGrp="1"/>
          </p:cNvSpPr>
          <p:nvPr>
            <p:ph idx="1"/>
          </p:nvPr>
        </p:nvSpPr>
        <p:spPr>
          <a:xfrm>
            <a:off x="1435608" y="1371600"/>
            <a:ext cx="5193792" cy="4800600"/>
          </a:xfrm>
        </p:spPr>
        <p:txBody>
          <a:bodyPr/>
          <a:lstStyle/>
          <a:p>
            <a:r>
              <a:rPr lang="en-US" dirty="0" smtClean="0"/>
              <a:t>Snake biting its tail to form a ring: Symbol of Eternity.  A ring has neither beginning nor end.</a:t>
            </a:r>
          </a:p>
          <a:p>
            <a:r>
              <a:rPr lang="en-US" dirty="0" smtClean="0"/>
              <a:t>Red Phrygian cap: Cap worn by a slave on becoming free.</a:t>
            </a:r>
          </a:p>
          <a:p>
            <a:r>
              <a:rPr lang="en-US" dirty="0" smtClean="0"/>
              <a:t>Blue-white-red: The national colors of France.</a:t>
            </a:r>
          </a:p>
        </p:txBody>
      </p:sp>
      <p:sp>
        <p:nvSpPr>
          <p:cNvPr id="1026" name="AutoShape 2"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2" name="Picture 2"/>
          <p:cNvPicPr>
            <a:picLocks noChangeAspect="1" noChangeArrowheads="1"/>
          </p:cNvPicPr>
          <p:nvPr/>
        </p:nvPicPr>
        <p:blipFill>
          <a:blip r:embed="rId2" cstate="print"/>
          <a:srcRect/>
          <a:stretch>
            <a:fillRect/>
          </a:stretch>
        </p:blipFill>
        <p:spPr bwMode="auto">
          <a:xfrm>
            <a:off x="7010400" y="457200"/>
            <a:ext cx="1752600" cy="1721304"/>
          </a:xfrm>
          <a:prstGeom prst="rect">
            <a:avLst/>
          </a:prstGeom>
          <a:noFill/>
          <a:ln w="9525">
            <a:noFill/>
            <a:miter lim="800000"/>
            <a:headEnd/>
            <a:tailEnd/>
          </a:ln>
        </p:spPr>
      </p:pic>
      <p:pic>
        <p:nvPicPr>
          <p:cNvPr id="35845" name="Picture 5"/>
          <p:cNvPicPr>
            <a:picLocks noChangeAspect="1" noChangeArrowheads="1"/>
          </p:cNvPicPr>
          <p:nvPr/>
        </p:nvPicPr>
        <p:blipFill>
          <a:blip r:embed="rId3" cstate="print"/>
          <a:srcRect l="9722" t="7775" b="10582"/>
          <a:stretch>
            <a:fillRect/>
          </a:stretch>
        </p:blipFill>
        <p:spPr bwMode="auto">
          <a:xfrm>
            <a:off x="6553200" y="2286000"/>
            <a:ext cx="2122714" cy="182880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l="11852" r="7407" b="3123"/>
          <a:stretch>
            <a:fillRect/>
          </a:stretch>
        </p:blipFill>
        <p:spPr bwMode="auto">
          <a:xfrm>
            <a:off x="6629400" y="4182611"/>
            <a:ext cx="2319130" cy="244678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498080" cy="1143000"/>
          </a:xfrm>
        </p:spPr>
        <p:txBody>
          <a:bodyPr/>
          <a:lstStyle/>
          <a:p>
            <a:pPr algn="ctr"/>
            <a:r>
              <a:rPr lang="en-US" dirty="0" smtClean="0"/>
              <a:t>Political Symbols</a:t>
            </a:r>
            <a:endParaRPr lang="en-US" dirty="0"/>
          </a:p>
        </p:txBody>
      </p:sp>
      <p:sp>
        <p:nvSpPr>
          <p:cNvPr id="3" name="Content Placeholder 2"/>
          <p:cNvSpPr>
            <a:spLocks noGrp="1"/>
          </p:cNvSpPr>
          <p:nvPr>
            <p:ph idx="1"/>
          </p:nvPr>
        </p:nvSpPr>
        <p:spPr>
          <a:xfrm>
            <a:off x="1435608" y="1371600"/>
            <a:ext cx="5193792" cy="4800600"/>
          </a:xfrm>
        </p:spPr>
        <p:txBody>
          <a:bodyPr/>
          <a:lstStyle/>
          <a:p>
            <a:r>
              <a:rPr lang="en-US" dirty="0" smtClean="0"/>
              <a:t>The winged woman: Personification of the law.</a:t>
            </a:r>
          </a:p>
          <a:p>
            <a:endParaRPr lang="en-US" dirty="0" smtClean="0"/>
          </a:p>
          <a:p>
            <a:r>
              <a:rPr lang="en-US" dirty="0" smtClean="0"/>
              <a:t>The Law Tablet: The law is same for all and all are equal before it. </a:t>
            </a:r>
          </a:p>
        </p:txBody>
      </p:sp>
      <p:sp>
        <p:nvSpPr>
          <p:cNvPr id="1026" name="AutoShape 2"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HOUGHT CRACKERS: The French Revolution: Political symbo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1" name="Picture 3"/>
          <p:cNvPicPr>
            <a:picLocks noChangeAspect="1" noChangeArrowheads="1"/>
          </p:cNvPicPr>
          <p:nvPr/>
        </p:nvPicPr>
        <p:blipFill>
          <a:blip r:embed="rId2" cstate="print"/>
          <a:srcRect l="7143"/>
          <a:stretch>
            <a:fillRect/>
          </a:stretch>
        </p:blipFill>
        <p:spPr bwMode="auto">
          <a:xfrm>
            <a:off x="6096000" y="1295400"/>
            <a:ext cx="2743200" cy="3020158"/>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4800600" y="4038600"/>
            <a:ext cx="3048000" cy="24974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Events of 14</a:t>
            </a:r>
            <a:r>
              <a:rPr lang="en-US" baseline="30000" dirty="0" smtClean="0"/>
              <a:t>th</a:t>
            </a:r>
            <a:r>
              <a:rPr lang="en-US" dirty="0" smtClean="0"/>
              <a:t> July,1789</a:t>
            </a:r>
            <a:endParaRPr lang="en-US" dirty="0"/>
          </a:p>
        </p:txBody>
      </p:sp>
      <p:sp>
        <p:nvSpPr>
          <p:cNvPr id="3" name="Content Placeholder 2"/>
          <p:cNvSpPr>
            <a:spLocks noGrp="1"/>
          </p:cNvSpPr>
          <p:nvPr>
            <p:ph idx="1"/>
          </p:nvPr>
        </p:nvSpPr>
        <p:spPr>
          <a:xfrm>
            <a:off x="1435608" y="1447800"/>
            <a:ext cx="7479792" cy="5410200"/>
          </a:xfrm>
        </p:spPr>
        <p:txBody>
          <a:bodyPr>
            <a:normAutofit fontScale="62500" lnSpcReduction="20000"/>
          </a:bodyPr>
          <a:lstStyle/>
          <a:p>
            <a:r>
              <a:rPr lang="en-US" sz="4500" dirty="0" smtClean="0"/>
              <a:t>On 14</a:t>
            </a:r>
            <a:r>
              <a:rPr lang="en-US" sz="4500" baseline="30000" dirty="0" smtClean="0"/>
              <a:t>th</a:t>
            </a:r>
            <a:r>
              <a:rPr lang="en-US" sz="4500" dirty="0" smtClean="0"/>
              <a:t> July1789, the city of Paris was in a state of turmoil. The king had commanded the troops to move into the city. </a:t>
            </a:r>
          </a:p>
          <a:p>
            <a:r>
              <a:rPr lang="en-US" sz="4500" dirty="0" smtClean="0"/>
              <a:t>Some 7000 men and women gathered in front of the town hall and decided to form a people’s militia .</a:t>
            </a:r>
          </a:p>
          <a:p>
            <a:r>
              <a:rPr lang="en-US" sz="4500" dirty="0" smtClean="0"/>
              <a:t>They broke into a number of government buildings in search of arms.</a:t>
            </a:r>
          </a:p>
          <a:p>
            <a:r>
              <a:rPr lang="en-US" sz="4500" dirty="0" smtClean="0"/>
              <a:t>A group of several hundred people marched towards the eastern part of the city and stormed the fortress-prison, the Bastille, where they hoped to find weapons.</a:t>
            </a:r>
          </a:p>
          <a:p>
            <a:r>
              <a:rPr lang="en-US" sz="4500" dirty="0" smtClean="0"/>
              <a:t>The commander of the Bastille was killed and the prisoners were released.</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Marseillaise</a:t>
            </a:r>
            <a:endParaRPr lang="en-US" dirty="0"/>
          </a:p>
        </p:txBody>
      </p:sp>
      <p:sp>
        <p:nvSpPr>
          <p:cNvPr id="3" name="Content Placeholder 2"/>
          <p:cNvSpPr>
            <a:spLocks noGrp="1"/>
          </p:cNvSpPr>
          <p:nvPr>
            <p:ph idx="1"/>
          </p:nvPr>
        </p:nvSpPr>
        <p:spPr>
          <a:xfrm>
            <a:off x="1295400" y="1447800"/>
            <a:ext cx="7708392" cy="5181600"/>
          </a:xfrm>
        </p:spPr>
        <p:txBody>
          <a:bodyPr>
            <a:normAutofit fontScale="85000" lnSpcReduction="20000"/>
          </a:bodyPr>
          <a:lstStyle/>
          <a:p>
            <a:r>
              <a:rPr lang="en-US" dirty="0" smtClean="0"/>
              <a:t>In April 1792, the National Assembly voted to declare war against Prussia and Austria.</a:t>
            </a:r>
          </a:p>
          <a:p>
            <a:r>
              <a:rPr lang="en-US" dirty="0" smtClean="0"/>
              <a:t>Thousands of volunteers thronged from the provinces to join the army. </a:t>
            </a:r>
          </a:p>
          <a:p>
            <a:r>
              <a:rPr lang="en-US" dirty="0" smtClean="0"/>
              <a:t>They saw this as a war of the people against kings and aristocracies all over Europe.</a:t>
            </a:r>
          </a:p>
          <a:p>
            <a:r>
              <a:rPr lang="en-US" dirty="0" smtClean="0"/>
              <a:t>Among the patriotic songs they sang was the ‘Marseillaise’, composed by the poet Roget de </a:t>
            </a:r>
            <a:r>
              <a:rPr lang="en-US" dirty="0" err="1" smtClean="0"/>
              <a:t>L’Isle</a:t>
            </a:r>
            <a:r>
              <a:rPr lang="en-US" dirty="0" smtClean="0"/>
              <a:t>.</a:t>
            </a:r>
          </a:p>
          <a:p>
            <a:r>
              <a:rPr lang="en-US" dirty="0" smtClean="0"/>
              <a:t>It was sung for the first time by volunteers from Marseilles as they marched into Paris and so it got its name.</a:t>
            </a:r>
          </a:p>
          <a:p>
            <a:r>
              <a:rPr lang="en-US" dirty="0" smtClean="0"/>
              <a:t>The Marseillaise is now the national anthem of France.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Formation of Jacobins Club</a:t>
            </a:r>
            <a:endParaRPr lang="en-US" dirty="0"/>
          </a:p>
        </p:txBody>
      </p:sp>
      <p:sp>
        <p:nvSpPr>
          <p:cNvPr id="3" name="Content Placeholder 2"/>
          <p:cNvSpPr>
            <a:spLocks noGrp="1"/>
          </p:cNvSpPr>
          <p:nvPr>
            <p:ph idx="1"/>
          </p:nvPr>
        </p:nvSpPr>
        <p:spPr/>
        <p:txBody>
          <a:bodyPr/>
          <a:lstStyle/>
          <a:p>
            <a:r>
              <a:rPr lang="en-US" dirty="0" smtClean="0"/>
              <a:t>Political clubs became an important rallying point for people who wished to discuss government policies and plan their own forms of action.</a:t>
            </a:r>
          </a:p>
          <a:p>
            <a:r>
              <a:rPr lang="en-US" dirty="0" smtClean="0"/>
              <a:t>The most successful of these clubs was that of the Jacobins, which got its name from the former convent of St. Jacob in Paris.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Members of Jacobins Club</a:t>
            </a:r>
            <a:endParaRPr lang="en-US" dirty="0"/>
          </a:p>
        </p:txBody>
      </p:sp>
      <p:sp>
        <p:nvSpPr>
          <p:cNvPr id="3" name="Content Placeholder 2"/>
          <p:cNvSpPr>
            <a:spLocks noGrp="1"/>
          </p:cNvSpPr>
          <p:nvPr>
            <p:ph idx="1"/>
          </p:nvPr>
        </p:nvSpPr>
        <p:spPr/>
        <p:txBody>
          <a:bodyPr/>
          <a:lstStyle/>
          <a:p>
            <a:r>
              <a:rPr lang="en-US" dirty="0" smtClean="0"/>
              <a:t>The members of the Jacobin club belonged mainly to the less prosperous sections of the society.</a:t>
            </a:r>
          </a:p>
          <a:p>
            <a:r>
              <a:rPr lang="en-US" dirty="0" smtClean="0"/>
              <a:t>They included small shopkeepers, artisans such as shoemakers, pastry cooks, watch-makers, printers, as well as servants and daily-wage workers. </a:t>
            </a:r>
          </a:p>
          <a:p>
            <a:r>
              <a:rPr lang="en-US" dirty="0" smtClean="0"/>
              <a:t>Their leader was Maximilian Robespierre.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Achievements of Jacobin Club</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summer of 1792 the Jacobins planned an insurrection of a large number of Parisians who were angered by the short supplies and high prices of food. </a:t>
            </a:r>
          </a:p>
          <a:p>
            <a:r>
              <a:rPr lang="en-US" dirty="0" smtClean="0"/>
              <a:t>On the morning of 10</a:t>
            </a:r>
            <a:r>
              <a:rPr lang="en-US" baseline="30000" dirty="0" smtClean="0"/>
              <a:t>th</a:t>
            </a:r>
            <a:r>
              <a:rPr lang="en-US" dirty="0" smtClean="0"/>
              <a:t> August, they stormed the Palace of the </a:t>
            </a:r>
            <a:r>
              <a:rPr lang="en-US" dirty="0" err="1" smtClean="0"/>
              <a:t>Tuileries</a:t>
            </a:r>
            <a:r>
              <a:rPr lang="en-US" dirty="0" smtClean="0"/>
              <a:t>, massacred the king’s guards and held the king himself as hostage for several hours.</a:t>
            </a:r>
          </a:p>
          <a:p>
            <a:r>
              <a:rPr lang="en-US" dirty="0" smtClean="0"/>
              <a:t>Later the Assembly voted to imprison the royal family.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r>
              <a:rPr lang="en-US" dirty="0" smtClean="0"/>
              <a:t>Elections were held. From now on all men of 21 years and above, regardless of wealth, got the right to vote. </a:t>
            </a:r>
          </a:p>
          <a:p>
            <a:r>
              <a:rPr lang="en-US" dirty="0" smtClean="0"/>
              <a:t>The newly elected assembly was called the Convention. On 21</a:t>
            </a:r>
            <a:r>
              <a:rPr lang="en-US" baseline="30000" dirty="0" smtClean="0"/>
              <a:t>st</a:t>
            </a:r>
            <a:r>
              <a:rPr lang="en-US" dirty="0" smtClean="0"/>
              <a:t> September 1792 it abolished the monarchy and declared France as a republic.</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Sans-Culottes</a:t>
            </a:r>
            <a:endParaRPr lang="en-US" dirty="0"/>
          </a:p>
        </p:txBody>
      </p:sp>
      <p:sp>
        <p:nvSpPr>
          <p:cNvPr id="3" name="Content Placeholder 2"/>
          <p:cNvSpPr>
            <a:spLocks noGrp="1"/>
          </p:cNvSpPr>
          <p:nvPr>
            <p:ph idx="1"/>
          </p:nvPr>
        </p:nvSpPr>
        <p:spPr>
          <a:xfrm>
            <a:off x="1435608" y="1295400"/>
            <a:ext cx="7498080" cy="5410200"/>
          </a:xfrm>
        </p:spPr>
        <p:txBody>
          <a:bodyPr>
            <a:normAutofit fontScale="85000" lnSpcReduction="10000"/>
          </a:bodyPr>
          <a:lstStyle/>
          <a:p>
            <a:r>
              <a:rPr lang="en-US" dirty="0" smtClean="0"/>
              <a:t>Those Jacobins who wore long striped trousers similar to those worn by dockworkers were known as sans-culottes.</a:t>
            </a:r>
          </a:p>
          <a:p>
            <a:r>
              <a:rPr lang="en-US" dirty="0" smtClean="0"/>
              <a:t>They did this to set themselves apart from the fashionable sections of society, especially nobles, who wore knee breeches.</a:t>
            </a:r>
          </a:p>
          <a:p>
            <a:r>
              <a:rPr lang="en-US" dirty="0" smtClean="0"/>
              <a:t>This was a way of proclaiming the end of the power wielded by the wearers of knee breeches.</a:t>
            </a:r>
          </a:p>
          <a:p>
            <a:r>
              <a:rPr lang="en-US" dirty="0" smtClean="0"/>
              <a:t>Sans-culottes literally means ‘those without knee breeches’.</a:t>
            </a:r>
          </a:p>
          <a:p>
            <a:r>
              <a:rPr lang="en-US" dirty="0" smtClean="0"/>
              <a:t>Sans-culottes men wore in addition the red cap that symbolized liberty. Women however were not allowed to do so.</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Execution of Louis XVI</a:t>
            </a:r>
            <a:endParaRPr lang="en-US" dirty="0"/>
          </a:p>
        </p:txBody>
      </p:sp>
      <p:sp>
        <p:nvSpPr>
          <p:cNvPr id="3" name="Content Placeholder 2"/>
          <p:cNvSpPr>
            <a:spLocks noGrp="1"/>
          </p:cNvSpPr>
          <p:nvPr>
            <p:ph idx="1"/>
          </p:nvPr>
        </p:nvSpPr>
        <p:spPr/>
        <p:txBody>
          <a:bodyPr/>
          <a:lstStyle/>
          <a:p>
            <a:r>
              <a:rPr lang="en-US" dirty="0" smtClean="0"/>
              <a:t>Louis XVI was sentenced to death by a court on the charge of treason.</a:t>
            </a:r>
          </a:p>
          <a:p>
            <a:r>
              <a:rPr lang="en-US" dirty="0" smtClean="0"/>
              <a:t>On 21</a:t>
            </a:r>
            <a:r>
              <a:rPr lang="en-US" baseline="30000" dirty="0" smtClean="0"/>
              <a:t>st</a:t>
            </a:r>
            <a:r>
              <a:rPr lang="en-US" dirty="0" smtClean="0"/>
              <a:t> January 1793, he was executed publicly at the Place de la Concorde.</a:t>
            </a:r>
          </a:p>
          <a:p>
            <a:r>
              <a:rPr lang="en-US" dirty="0" smtClean="0"/>
              <a:t>The queen, his wife, Marie Antoinette, met with the same fate shortly after.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Reign of Terror</a:t>
            </a:r>
            <a:endParaRPr lang="en-US" dirty="0"/>
          </a:p>
        </p:txBody>
      </p:sp>
      <p:sp>
        <p:nvSpPr>
          <p:cNvPr id="3" name="Content Placeholder 2"/>
          <p:cNvSpPr>
            <a:spLocks noGrp="1"/>
          </p:cNvSpPr>
          <p:nvPr>
            <p:ph idx="1"/>
          </p:nvPr>
        </p:nvSpPr>
        <p:spPr/>
        <p:txBody>
          <a:bodyPr>
            <a:normAutofit fontScale="92500"/>
          </a:bodyPr>
          <a:lstStyle/>
          <a:p>
            <a:r>
              <a:rPr lang="en-US" dirty="0" smtClean="0"/>
              <a:t>The period of 1793 to 1794 is referred to as the Reign of Terror. Robespierre followed a policy of severe control and punishment.</a:t>
            </a:r>
          </a:p>
          <a:p>
            <a:r>
              <a:rPr lang="en-US" dirty="0" smtClean="0"/>
              <a:t>All those whom he saw as being ‘enemies’ of the republic (ex-nobles and clergy, members of other political parties, even members of his own party who did not agree with his methods) were arrested, imprisoned and then tried by a revolutionary tribunal.</a:t>
            </a:r>
          </a:p>
          <a:p>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fontScale="85000" lnSpcReduction="10000"/>
          </a:bodyPr>
          <a:lstStyle/>
          <a:p>
            <a:r>
              <a:rPr lang="en-US" dirty="0" smtClean="0"/>
              <a:t>If the court found them guilty they were guillotined. The guillotine was a device consisting of two poles and a blade with which a person was beheaded.</a:t>
            </a:r>
          </a:p>
          <a:p>
            <a:r>
              <a:rPr lang="en-US" dirty="0" err="1" smtClean="0"/>
              <a:t>Robespierre’s</a:t>
            </a:r>
            <a:r>
              <a:rPr lang="en-US" dirty="0" smtClean="0"/>
              <a:t> government issued laws placing a maximum ceiling on wages and prices.  Meat and bread were rationed.</a:t>
            </a:r>
          </a:p>
          <a:p>
            <a:r>
              <a:rPr lang="en-US" dirty="0" smtClean="0"/>
              <a:t>Peasants were forced to transport their grain to the cities and sell it at prices fixed by the government. All citizens were required to eat the equality bread-a loaf made of whole wheat.</a:t>
            </a:r>
          </a:p>
          <a:p>
            <a:r>
              <a:rPr lang="en-US" dirty="0" smtClean="0"/>
              <a:t>Equality was also sought to be practiced through forms of speech and address.</a:t>
            </a:r>
          </a:p>
          <a:p>
            <a:r>
              <a:rPr lang="en-US" dirty="0" smtClean="0"/>
              <a:t>Churches were shut down and their buildings concerted into barracks.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Directory in France</a:t>
            </a:r>
            <a:endParaRPr lang="en-US" sz="4800" dirty="0"/>
          </a:p>
        </p:txBody>
      </p:sp>
      <p:sp>
        <p:nvSpPr>
          <p:cNvPr id="3" name="Content Placeholder 2"/>
          <p:cNvSpPr>
            <a:spLocks noGrp="1"/>
          </p:cNvSpPr>
          <p:nvPr>
            <p:ph idx="1"/>
          </p:nvPr>
        </p:nvSpPr>
        <p:spPr>
          <a:xfrm>
            <a:off x="1219200" y="1447800"/>
            <a:ext cx="7714488" cy="4800600"/>
          </a:xfrm>
        </p:spPr>
        <p:txBody>
          <a:bodyPr>
            <a:normAutofit fontScale="85000" lnSpcReduction="10000"/>
          </a:bodyPr>
          <a:lstStyle/>
          <a:p>
            <a:r>
              <a:rPr lang="en-US" dirty="0" smtClean="0"/>
              <a:t>After the fall of the Jacobin government,  a new constitution was introduced which denied the vote to non-propertied sections of society.</a:t>
            </a:r>
          </a:p>
          <a:p>
            <a:r>
              <a:rPr lang="en-US" dirty="0" smtClean="0"/>
              <a:t>It provided for two elected legislative councils. These then appointed a Directory, an executive made up of five members.</a:t>
            </a:r>
          </a:p>
          <a:p>
            <a:r>
              <a:rPr lang="en-US" dirty="0" smtClean="0"/>
              <a:t>However, the Directors often clashed with the legislative councils, who then sought to dismiss them.</a:t>
            </a:r>
          </a:p>
          <a:p>
            <a:r>
              <a:rPr lang="en-US" dirty="0" smtClean="0"/>
              <a:t>The political instability of the Directory made way for the rise of a military dictator, Napoleon Bonaparte.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1143000"/>
          </a:xfrm>
        </p:spPr>
        <p:txBody>
          <a:bodyPr>
            <a:noAutofit/>
          </a:bodyPr>
          <a:lstStyle/>
          <a:p>
            <a:pPr algn="ctr"/>
            <a:r>
              <a:rPr lang="en-US" dirty="0" smtClean="0"/>
              <a:t>Political Causes of French Revolution</a:t>
            </a:r>
            <a:endParaRPr lang="en-US" dirty="0"/>
          </a:p>
        </p:txBody>
      </p:sp>
      <p:sp>
        <p:nvSpPr>
          <p:cNvPr id="3" name="Content Placeholder 2"/>
          <p:cNvSpPr>
            <a:spLocks noGrp="1"/>
          </p:cNvSpPr>
          <p:nvPr>
            <p:ph idx="1"/>
          </p:nvPr>
        </p:nvSpPr>
        <p:spPr>
          <a:xfrm>
            <a:off x="1435608" y="1676400"/>
            <a:ext cx="7498080" cy="4800600"/>
          </a:xfrm>
        </p:spPr>
        <p:txBody>
          <a:bodyPr>
            <a:normAutofit fontScale="92500" lnSpcReduction="20000"/>
          </a:bodyPr>
          <a:lstStyle/>
          <a:p>
            <a:r>
              <a:rPr lang="en-US" sz="3500" dirty="0" smtClean="0"/>
              <a:t>In 1774, Louis XVI of the Bourbon family ascended the throne. But he found an empty treasury, as long years of war had drained the financial resources of France.</a:t>
            </a:r>
          </a:p>
          <a:p>
            <a:r>
              <a:rPr lang="en-US" sz="3500" dirty="0" smtClean="0"/>
              <a:t>The cost of maintaining an extravagant court at the Palace of Versailles was also huge. </a:t>
            </a:r>
          </a:p>
          <a:p>
            <a:r>
              <a:rPr lang="en-US" sz="3500" dirty="0" smtClean="0"/>
              <a:t>Under Louis XVI, France had also helped the 13 American colonies gain their independence from the common enemy, Britain.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325562"/>
          </a:xfrm>
        </p:spPr>
        <p:txBody>
          <a:bodyPr>
            <a:noAutofit/>
          </a:bodyPr>
          <a:lstStyle/>
          <a:p>
            <a:pPr algn="ctr"/>
            <a:r>
              <a:rPr lang="en-US" sz="4800" dirty="0" smtClean="0"/>
              <a:t>Condition of Women in 18</a:t>
            </a:r>
            <a:r>
              <a:rPr lang="en-US" sz="4800" baseline="30000" dirty="0" smtClean="0"/>
              <a:t>th</a:t>
            </a:r>
            <a:r>
              <a:rPr lang="en-US" sz="4800" dirty="0" smtClean="0"/>
              <a:t> Century</a:t>
            </a:r>
            <a:endParaRPr lang="en-US" sz="4800" dirty="0"/>
          </a:p>
        </p:txBody>
      </p:sp>
      <p:sp>
        <p:nvSpPr>
          <p:cNvPr id="3" name="Content Placeholder 2"/>
          <p:cNvSpPr>
            <a:spLocks noGrp="1"/>
          </p:cNvSpPr>
          <p:nvPr>
            <p:ph idx="1"/>
          </p:nvPr>
        </p:nvSpPr>
        <p:spPr>
          <a:xfrm>
            <a:off x="1417320" y="1981200"/>
            <a:ext cx="7498080" cy="4114800"/>
          </a:xfrm>
        </p:spPr>
        <p:txBody>
          <a:bodyPr>
            <a:normAutofit fontScale="92500" lnSpcReduction="20000"/>
          </a:bodyPr>
          <a:lstStyle/>
          <a:p>
            <a:r>
              <a:rPr lang="en-US" sz="3800" dirty="0" smtClean="0"/>
              <a:t>Most women of the third estate had to work for a living. They worked as seamstresses or laundresses, sold flowers, fruits and vegetables at the market, or were employed as domestic servants in the houses of prosperous people.</a:t>
            </a:r>
          </a:p>
          <a:p>
            <a:r>
              <a:rPr lang="en-US" sz="4000" dirty="0" smtClean="0"/>
              <a:t>Most women did not have access to education or job training.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6096000"/>
          </a:xfrm>
        </p:spPr>
        <p:txBody>
          <a:bodyPr/>
          <a:lstStyle/>
          <a:p>
            <a:r>
              <a:rPr lang="en-US" dirty="0" smtClean="0"/>
              <a:t>Only daughters of nobles or wealthier members of the third estate could study at a convent, after which they were married.</a:t>
            </a:r>
          </a:p>
          <a:p>
            <a:r>
              <a:rPr lang="en-US" dirty="0" smtClean="0"/>
              <a:t>Working women also had to take care of their families, i.e., cook, fetch water, queue up for bread and look after the children. </a:t>
            </a:r>
          </a:p>
          <a:p>
            <a:r>
              <a:rPr lang="en-US" dirty="0" smtClean="0"/>
              <a:t>Their wages were lower than those of men.</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8288" cy="1143000"/>
          </a:xfrm>
        </p:spPr>
        <p:txBody>
          <a:bodyPr>
            <a:normAutofit fontScale="90000"/>
          </a:bodyPr>
          <a:lstStyle/>
          <a:p>
            <a:pPr algn="ctr"/>
            <a:r>
              <a:rPr lang="en-US" dirty="0" smtClean="0"/>
              <a:t>Role of Women in French Revolution</a:t>
            </a:r>
            <a:endParaRPr lang="en-US" dirty="0"/>
          </a:p>
        </p:txBody>
      </p:sp>
      <p:sp>
        <p:nvSpPr>
          <p:cNvPr id="3" name="Content Placeholder 2"/>
          <p:cNvSpPr>
            <a:spLocks noGrp="1"/>
          </p:cNvSpPr>
          <p:nvPr>
            <p:ph idx="1"/>
          </p:nvPr>
        </p:nvSpPr>
        <p:spPr/>
        <p:txBody>
          <a:bodyPr>
            <a:normAutofit lnSpcReduction="10000"/>
          </a:bodyPr>
          <a:lstStyle/>
          <a:p>
            <a:r>
              <a:rPr lang="en-US" dirty="0" smtClean="0"/>
              <a:t>In order to discuss and voice their interests women started their own political clubs and newspapers.</a:t>
            </a:r>
          </a:p>
          <a:p>
            <a:r>
              <a:rPr lang="en-US" dirty="0" smtClean="0"/>
              <a:t>About 60 women’s clubs came up in different French cities. The Society of Revolutionary and Republican Women was the most famous of them. </a:t>
            </a:r>
          </a:p>
          <a:p>
            <a:r>
              <a:rPr lang="en-US" dirty="0" smtClean="0"/>
              <a:t>One of their main demands was that women enjoy the same political rights as men.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lstStyle/>
          <a:p>
            <a:r>
              <a:rPr lang="en-US" dirty="0" smtClean="0"/>
              <a:t>They were disappointed that the Constitution of 1791 reduced them to passive citizens.</a:t>
            </a:r>
          </a:p>
          <a:p>
            <a:r>
              <a:rPr lang="en-US" dirty="0" smtClean="0"/>
              <a:t>They demanded the right to vote, to be elected to the Assembly and to hold political office.</a:t>
            </a:r>
          </a:p>
          <a:p>
            <a:r>
              <a:rPr lang="en-US" dirty="0" smtClean="0"/>
              <a:t>They felt that only then would their interests be represented in the new government.</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01000" cy="1249362"/>
          </a:xfrm>
        </p:spPr>
        <p:txBody>
          <a:bodyPr>
            <a:noAutofit/>
          </a:bodyPr>
          <a:lstStyle/>
          <a:p>
            <a:pPr algn="ctr"/>
            <a:r>
              <a:rPr lang="en-US" sz="4400" dirty="0" smtClean="0"/>
              <a:t>Improving the Condition of Women</a:t>
            </a:r>
            <a:endParaRPr lang="en-US" sz="4400" dirty="0"/>
          </a:p>
        </p:txBody>
      </p:sp>
      <p:sp>
        <p:nvSpPr>
          <p:cNvPr id="3" name="Content Placeholder 2"/>
          <p:cNvSpPr>
            <a:spLocks noGrp="1"/>
          </p:cNvSpPr>
          <p:nvPr>
            <p:ph idx="1"/>
          </p:nvPr>
        </p:nvSpPr>
        <p:spPr>
          <a:xfrm>
            <a:off x="1295400" y="1143000"/>
            <a:ext cx="7638288" cy="5562600"/>
          </a:xfrm>
        </p:spPr>
        <p:txBody>
          <a:bodyPr>
            <a:noAutofit/>
          </a:bodyPr>
          <a:lstStyle/>
          <a:p>
            <a:r>
              <a:rPr lang="en-US" sz="2800" dirty="0" smtClean="0"/>
              <a:t>The revolutionary government introduced laws that helped improve the lives of women.</a:t>
            </a:r>
          </a:p>
          <a:p>
            <a:r>
              <a:rPr lang="en-US" sz="2800" dirty="0" smtClean="0"/>
              <a:t>Together with the creation of state schools, schooling was made compulsory for all girls.</a:t>
            </a:r>
          </a:p>
          <a:p>
            <a:r>
              <a:rPr lang="en-US" sz="2800" dirty="0" smtClean="0"/>
              <a:t>Their fathers could no longer force them into marriage against their will.</a:t>
            </a:r>
          </a:p>
          <a:p>
            <a:r>
              <a:rPr lang="en-US" sz="2800" dirty="0" smtClean="0"/>
              <a:t>Marriage was made into a contract entered into freely and registered under civil law.</a:t>
            </a:r>
          </a:p>
          <a:p>
            <a:r>
              <a:rPr lang="en-US" sz="2800" dirty="0" smtClean="0"/>
              <a:t>Divorce was made legal and could be applied for by both women and men. </a:t>
            </a:r>
          </a:p>
          <a:p>
            <a:r>
              <a:rPr lang="en-US" sz="2800" dirty="0" smtClean="0"/>
              <a:t>Women could now train for jobs , could become artisans or run small businesses.</a:t>
            </a:r>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Slave Trade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was a shortage of labor in plantations.</a:t>
            </a:r>
          </a:p>
          <a:p>
            <a:r>
              <a:rPr lang="en-US" dirty="0" smtClean="0"/>
              <a:t>The Europeans solved this problem by a triangular slave trade between Europe, Africa and the Americas. The slave trade began in the seventeenth century. </a:t>
            </a:r>
          </a:p>
          <a:p>
            <a:r>
              <a:rPr lang="en-US" dirty="0" smtClean="0"/>
              <a:t>French merchants sailed from the ports of Bordeaux and Nantes to the African coast, where they bought slaves from local chieftains. The slaves were then packed tightly into ships for a three-month long voyage across the Atlantic to the Caribbean.</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normAutofit lnSpcReduction="10000"/>
          </a:bodyPr>
          <a:lstStyle/>
          <a:p>
            <a:r>
              <a:rPr lang="en-US" dirty="0" smtClean="0"/>
              <a:t>They were then sold to plantation owners.</a:t>
            </a:r>
          </a:p>
          <a:p>
            <a:r>
              <a:rPr lang="en-US" dirty="0" smtClean="0"/>
              <a:t>The exploitation of slave labor made it possible to meet the growing demand in European markets for sugar, coffee and indigo.</a:t>
            </a:r>
          </a:p>
          <a:p>
            <a:r>
              <a:rPr lang="en-US" dirty="0" smtClean="0"/>
              <a:t>It was the Convention in 1794 which legislated to free all slaves in the French colonies.</a:t>
            </a:r>
          </a:p>
          <a:p>
            <a:r>
              <a:rPr lang="en-US" dirty="0" smtClean="0"/>
              <a:t>This was, however, a short-term measure. Napoleon reintroduced slavery ten years later, i.e., in 1804.</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Impact of French Revolution</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One important law that came into effect was the abolition of censorship.</a:t>
            </a:r>
          </a:p>
          <a:p>
            <a:r>
              <a:rPr lang="en-US" dirty="0" smtClean="0"/>
              <a:t>In the Old Regime, all written material and cultural activities-books, newspapers, plays- could be published or performed only after they had been approved by the censors of the king.</a:t>
            </a:r>
          </a:p>
          <a:p>
            <a:r>
              <a:rPr lang="en-US" dirty="0" smtClean="0"/>
              <a:t>The Declaration of Rights of Man and Citizen proclaimed freedom of speech and expression to be a natural right.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normAutofit lnSpcReduction="10000"/>
          </a:bodyPr>
          <a:lstStyle/>
          <a:p>
            <a:r>
              <a:rPr lang="en-US" dirty="0" smtClean="0"/>
              <a:t>Newspapers, pamphlets, books and printed pictures flooded the towns of France from where they travelled rapidly into the countryside.</a:t>
            </a:r>
          </a:p>
          <a:p>
            <a:r>
              <a:rPr lang="en-US" dirty="0" smtClean="0"/>
              <a:t>Freedom of the press also meant that opposing views of events could be expressed.</a:t>
            </a:r>
          </a:p>
          <a:p>
            <a:r>
              <a:rPr lang="en-US" dirty="0" smtClean="0"/>
              <a:t>Plays, songs and festive processions attracted large numbers of people. This was one way they could grasp and identify with ideas such as liberty or justice that political philosophers wrote about.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Napoleon Bonaparte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1804, Napoleon Bonaparte crowned himself Emperor of France.</a:t>
            </a:r>
          </a:p>
          <a:p>
            <a:r>
              <a:rPr lang="en-US" dirty="0" smtClean="0"/>
              <a:t>He set out to conquer neighboring European countries, dispossessing dynasties and creating kingdoms where he placed members of his family.</a:t>
            </a:r>
          </a:p>
          <a:p>
            <a:r>
              <a:rPr lang="en-US" dirty="0" smtClean="0"/>
              <a:t>Napoleon saw his role as a modernizer of Europe. He introduces many laws such as the protection of private property and a uniform system of weights and measures provided by the decimal system.</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35608" y="304800"/>
            <a:ext cx="7498080" cy="4800600"/>
          </a:xfrm>
        </p:spPr>
        <p:txBody>
          <a:bodyPr/>
          <a:lstStyle/>
          <a:p>
            <a:r>
              <a:rPr lang="en-US" dirty="0" smtClean="0"/>
              <a:t>The war added more debt to the already huge debt, and the lenders who had given the state credit now started charging 10% interest on loans.</a:t>
            </a:r>
          </a:p>
          <a:p>
            <a:r>
              <a:rPr lang="en-US" dirty="0" smtClean="0"/>
              <a:t>To meet its regular expenses, such as the cost of maintaining an army, the court, running government offices and buildings and universities, the state was forced to increase taxes.</a:t>
            </a:r>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r>
              <a:rPr lang="en-US" dirty="0" smtClean="0"/>
              <a:t>Initially, many saw Napoleon as a liberator who would bring freedom for the people.</a:t>
            </a:r>
          </a:p>
          <a:p>
            <a:r>
              <a:rPr lang="en-US" dirty="0" smtClean="0"/>
              <a:t>But soon the Napoleonic armies came to be viewed everywhere as an invading force.</a:t>
            </a:r>
          </a:p>
          <a:p>
            <a:r>
              <a:rPr lang="en-US" dirty="0" smtClean="0"/>
              <a:t>He was finally defeated at Waterloo in 1815.</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Legacy of the French Revolution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dirty="0" smtClean="0"/>
              <a:t>The ideas of liberty and democratic rights were the most important legacy of the French Revolution.</a:t>
            </a:r>
          </a:p>
          <a:p>
            <a:r>
              <a:rPr lang="en-US" dirty="0" smtClean="0"/>
              <a:t>These spread from France to the rest of Europe during the nineteenth century, where feudal systems were abolished.</a:t>
            </a:r>
          </a:p>
          <a:p>
            <a:r>
              <a:rPr lang="en-US" dirty="0" smtClean="0"/>
              <a:t>Colonized people reworked the idea of freedom from bondage to create a sovereign nation state.</a:t>
            </a:r>
          </a:p>
          <a:p>
            <a:r>
              <a:rPr lang="en-US" dirty="0" smtClean="0"/>
              <a:t>In India, </a:t>
            </a:r>
            <a:r>
              <a:rPr lang="en-US" dirty="0" err="1" smtClean="0"/>
              <a:t>Tipu</a:t>
            </a:r>
            <a:r>
              <a:rPr lang="en-US" dirty="0" smtClean="0"/>
              <a:t> Sultan and Raja </a:t>
            </a:r>
            <a:r>
              <a:rPr lang="en-US" dirty="0" err="1" smtClean="0"/>
              <a:t>Rammohan</a:t>
            </a:r>
            <a:r>
              <a:rPr lang="en-US" dirty="0" smtClean="0"/>
              <a:t> Roy responded to ideas coming from revolutionary France.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4327" t="11338" r="4487" b="7256"/>
          <a:stretch>
            <a:fillRect/>
          </a:stretch>
        </p:blipFill>
        <p:spPr bwMode="auto">
          <a:xfrm>
            <a:off x="1066800" y="1447801"/>
            <a:ext cx="8077200" cy="5410200"/>
          </a:xfrm>
          <a:prstGeom prst="rect">
            <a:avLst/>
          </a:prstGeom>
          <a:noFill/>
          <a:ln w="9525">
            <a:noFill/>
            <a:miter lim="800000"/>
            <a:headEnd/>
            <a:tailEnd/>
          </a:ln>
        </p:spPr>
      </p:pic>
      <p:sp>
        <p:nvSpPr>
          <p:cNvPr id="6" name="Title 1"/>
          <p:cNvSpPr>
            <a:spLocks noGrp="1"/>
          </p:cNvSpPr>
          <p:nvPr>
            <p:ph type="title"/>
          </p:nvPr>
        </p:nvSpPr>
        <p:spPr/>
        <p:txBody>
          <a:bodyPr>
            <a:noAutofit/>
          </a:bodyPr>
          <a:lstStyle/>
          <a:p>
            <a:pPr algn="ctr"/>
            <a:r>
              <a:rPr lang="en-US" sz="4200" dirty="0" smtClean="0"/>
              <a:t>Social Causes of French Revolution</a:t>
            </a:r>
            <a:endParaRPr lang="en-US" sz="4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435608" y="304800"/>
            <a:ext cx="7498080" cy="6553200"/>
          </a:xfrm>
        </p:spPr>
        <p:txBody>
          <a:bodyPr>
            <a:normAutofit lnSpcReduction="10000"/>
          </a:bodyPr>
          <a:lstStyle/>
          <a:p>
            <a:r>
              <a:rPr lang="en-US" dirty="0" smtClean="0"/>
              <a:t>French society in the early 18</a:t>
            </a:r>
            <a:r>
              <a:rPr lang="en-US" baseline="30000" dirty="0" smtClean="0"/>
              <a:t>th</a:t>
            </a:r>
            <a:r>
              <a:rPr lang="en-US" dirty="0" smtClean="0"/>
              <a:t> century was divided into three estates: The clergy, the nobility and the third estate. Only members of the third estate paid taxes.</a:t>
            </a:r>
          </a:p>
          <a:p>
            <a:r>
              <a:rPr lang="en-US" dirty="0" smtClean="0"/>
              <a:t>Peasants made up about 90% of the population of France. However, only a small number of them owned the land they cultivated.</a:t>
            </a:r>
          </a:p>
          <a:p>
            <a:r>
              <a:rPr lang="en-US" dirty="0" smtClean="0"/>
              <a:t>60% of the land was owned by the nobles, the Church and other richer members of the third estate.</a:t>
            </a:r>
          </a:p>
          <a:p>
            <a:r>
              <a:rPr lang="en-US" dirty="0" smtClean="0"/>
              <a:t>The members of the Clergy and the Nobility enjoyed certain privileges by birth. </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498080" cy="4800600"/>
          </a:xfrm>
        </p:spPr>
        <p:txBody>
          <a:bodyPr/>
          <a:lstStyle/>
          <a:p>
            <a:r>
              <a:rPr lang="en-US" dirty="0" smtClean="0"/>
              <a:t>The nobles further enjoyed feudal privileges; this included feudal dues which they extracted from the peasants.</a:t>
            </a:r>
          </a:p>
          <a:p>
            <a:r>
              <a:rPr lang="en-US" dirty="0" smtClean="0"/>
              <a:t>Peasants were obliged to render services to the lord-to work in his house and fields- to participate in building roads or to serve in the army.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Taxes</a:t>
            </a:r>
            <a:endParaRPr lang="en-US" dirty="0"/>
          </a:p>
        </p:txBody>
      </p:sp>
      <p:sp>
        <p:nvSpPr>
          <p:cNvPr id="3" name="Content Placeholder 2"/>
          <p:cNvSpPr>
            <a:spLocks noGrp="1"/>
          </p:cNvSpPr>
          <p:nvPr>
            <p:ph idx="1"/>
          </p:nvPr>
        </p:nvSpPr>
        <p:spPr>
          <a:xfrm>
            <a:off x="1143000" y="1447800"/>
            <a:ext cx="7498080" cy="4800600"/>
          </a:xfrm>
        </p:spPr>
        <p:txBody>
          <a:bodyPr/>
          <a:lstStyle/>
          <a:p>
            <a:r>
              <a:rPr lang="en-US" dirty="0" smtClean="0"/>
              <a:t>Tithe- It was a tax levied by the Church comprising of one-tenth of the agricultural produce.</a:t>
            </a:r>
          </a:p>
          <a:p>
            <a:r>
              <a:rPr lang="en-US" dirty="0" err="1" smtClean="0"/>
              <a:t>Taille</a:t>
            </a:r>
            <a:r>
              <a:rPr lang="en-US" dirty="0" smtClean="0"/>
              <a:t>- It was a direct tax that all members of the third estate had to pay to the state.</a:t>
            </a:r>
          </a:p>
          <a:p>
            <a:r>
              <a:rPr lang="en-US" dirty="0" smtClean="0"/>
              <a:t>A number of indirect taxes were levied on items of everyday consumption like salt and tobacco.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2129</TotalTime>
  <Words>3262</Words>
  <Application>Microsoft Office PowerPoint</Application>
  <PresentationFormat>On-screen Show (4:3)</PresentationFormat>
  <Paragraphs>185</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Solstice</vt:lpstr>
      <vt:lpstr>THE  FRENCH REVOLUTION</vt:lpstr>
      <vt:lpstr>What is a Revolution?</vt:lpstr>
      <vt:lpstr>Events of 14th July,1789</vt:lpstr>
      <vt:lpstr>Political Causes of French Revolution</vt:lpstr>
      <vt:lpstr>Slide 5</vt:lpstr>
      <vt:lpstr>Social Causes of French Revolution</vt:lpstr>
      <vt:lpstr>Slide 7</vt:lpstr>
      <vt:lpstr>Slide 8</vt:lpstr>
      <vt:lpstr>Types of Taxes</vt:lpstr>
      <vt:lpstr>Slide 10</vt:lpstr>
      <vt:lpstr>Economic Causes of French Revolution</vt:lpstr>
      <vt:lpstr>Role of the Middle Class</vt:lpstr>
      <vt:lpstr>Role of Philosophers</vt:lpstr>
      <vt:lpstr>Slide 14</vt:lpstr>
      <vt:lpstr>Estates General</vt:lpstr>
      <vt:lpstr>Assembly of Estates General, 1789</vt:lpstr>
      <vt:lpstr>Slide 17</vt:lpstr>
      <vt:lpstr>Slide 18</vt:lpstr>
      <vt:lpstr>National Assembly</vt:lpstr>
      <vt:lpstr>Slide 20</vt:lpstr>
      <vt:lpstr>The Fall of the Bastille</vt:lpstr>
      <vt:lpstr>Revolt by the peasants</vt:lpstr>
      <vt:lpstr>Constitutional Monarchy of 1791</vt:lpstr>
      <vt:lpstr>Slide 24</vt:lpstr>
      <vt:lpstr>Voting Rights</vt:lpstr>
      <vt:lpstr>Political Symbols</vt:lpstr>
      <vt:lpstr>Political Symbols</vt:lpstr>
      <vt:lpstr>Political Symbols</vt:lpstr>
      <vt:lpstr>Political Symbols</vt:lpstr>
      <vt:lpstr>Marseillaise</vt:lpstr>
      <vt:lpstr>Formation of Jacobins Club</vt:lpstr>
      <vt:lpstr>Members of Jacobins Club</vt:lpstr>
      <vt:lpstr>Achievements of Jacobin Club</vt:lpstr>
      <vt:lpstr>Slide 34</vt:lpstr>
      <vt:lpstr>Sans-Culottes</vt:lpstr>
      <vt:lpstr>Execution of Louis XVI</vt:lpstr>
      <vt:lpstr>Reign of Terror</vt:lpstr>
      <vt:lpstr>Slide 38</vt:lpstr>
      <vt:lpstr>Directory in France</vt:lpstr>
      <vt:lpstr>Condition of Women in 18th Century</vt:lpstr>
      <vt:lpstr>Slide 41</vt:lpstr>
      <vt:lpstr>Role of Women in French Revolution</vt:lpstr>
      <vt:lpstr>Slide 43</vt:lpstr>
      <vt:lpstr>Improving the Condition of Women</vt:lpstr>
      <vt:lpstr>Slave Trade</vt:lpstr>
      <vt:lpstr>Slide 46</vt:lpstr>
      <vt:lpstr>Impact of French Revolution</vt:lpstr>
      <vt:lpstr>Slide 48</vt:lpstr>
      <vt:lpstr>Napoleon Bonaparte</vt:lpstr>
      <vt:lpstr>Slide 50</vt:lpstr>
      <vt:lpstr>Legacy of the French Revolution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abc</dc:creator>
  <cp:lastModifiedBy>abc</cp:lastModifiedBy>
  <cp:revision>149</cp:revision>
  <dcterms:created xsi:type="dcterms:W3CDTF">2020-03-25T17:21:19Z</dcterms:created>
  <dcterms:modified xsi:type="dcterms:W3CDTF">2020-04-02T17:12:01Z</dcterms:modified>
</cp:coreProperties>
</file>